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64" r:id="rId3"/>
    <p:sldId id="350" r:id="rId4"/>
    <p:sldId id="337" r:id="rId5"/>
    <p:sldId id="328" r:id="rId6"/>
    <p:sldId id="338" r:id="rId7"/>
    <p:sldId id="272" r:id="rId8"/>
    <p:sldId id="291" r:id="rId9"/>
    <p:sldId id="346" r:id="rId10"/>
    <p:sldId id="362" r:id="rId11"/>
    <p:sldId id="363" r:id="rId12"/>
    <p:sldId id="331" r:id="rId13"/>
    <p:sldId id="355" r:id="rId14"/>
    <p:sldId id="318" r:id="rId15"/>
    <p:sldId id="294" r:id="rId16"/>
    <p:sldId id="339" r:id="rId17"/>
    <p:sldId id="360" r:id="rId18"/>
    <p:sldId id="336" r:id="rId19"/>
    <p:sldId id="307" r:id="rId20"/>
    <p:sldId id="333" r:id="rId21"/>
    <p:sldId id="311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EBC"/>
    <a:srgbClr val="2A0DD7"/>
    <a:srgbClr val="FF6600"/>
    <a:srgbClr val="DAE3F3"/>
    <a:srgbClr val="FF5050"/>
    <a:srgbClr val="FF7C80"/>
    <a:srgbClr val="FF9999"/>
    <a:srgbClr val="96BBE4"/>
    <a:srgbClr val="FCE0E0"/>
    <a:srgbClr val="F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79883" autoAdjust="0"/>
  </p:normalViewPr>
  <p:slideViewPr>
    <p:cSldViewPr snapToGrid="0">
      <p:cViewPr varScale="1">
        <p:scale>
          <a:sx n="66" d="100"/>
          <a:sy n="66" d="100"/>
        </p:scale>
        <p:origin x="4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3708228547141"/>
          <c:y val="0.13447571393087898"/>
          <c:w val="0.61423796505647454"/>
          <c:h val="0.717542125376527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explosion val="12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E-484C-9133-EBCE5064640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E-484C-9133-EBCE5064640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E-484C-9133-EBCE50646407}"/>
              </c:ext>
            </c:extLst>
          </c:dPt>
          <c:dLbls>
            <c:dLbl>
              <c:idx val="0"/>
              <c:layout>
                <c:manualLayout>
                  <c:x val="-7.2559249362878289E-2"/>
                  <c:y val="0.131221690774217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E-484C-9133-EBCE50646407}"/>
                </c:ext>
              </c:extLst>
            </c:dLbl>
            <c:dLbl>
              <c:idx val="1"/>
              <c:layout>
                <c:manualLayout>
                  <c:x val="-0.13167033515617171"/>
                  <c:y val="3.6736415116402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9E-484C-9133-EBCE50646407}"/>
                </c:ext>
              </c:extLst>
            </c:dLbl>
            <c:dLbl>
              <c:idx val="2"/>
              <c:layout>
                <c:manualLayout>
                  <c:x val="0.19335819074606792"/>
                  <c:y val="-0.18144678003173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9E-484C-9133-EBCE50646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0.19</c:v>
                </c:pt>
                <c:pt idx="2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9E-484C-9133-EBCE506464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0495241216627"/>
          <c:y val="0.8553636672256264"/>
          <c:w val="0.63317377327280711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A-4C82-BA8D-4E5755990C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A-4C82-BA8D-4E5755990C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A-4C82-BA8D-4E5755990C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4.9989116542736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A-4C82-BA8D-4E5755990C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99782330854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FA-4C82-BA8D-4E5755990C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947-4512-8A26-F5F70FA3D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FA-4C82-BA8D-4E5755990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415898128"/>
        <c:axId val="-1415905744"/>
      </c:barChart>
      <c:catAx>
        <c:axId val="-14158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15905744"/>
        <c:crosses val="autoZero"/>
        <c:auto val="1"/>
        <c:lblAlgn val="ctr"/>
        <c:lblOffset val="100"/>
        <c:noMultiLvlLbl val="0"/>
      </c:catAx>
      <c:valAx>
        <c:axId val="-1415905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415898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1-46D6-8AED-2876C62D1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1-46D6-8AED-2876C62D1B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1-46D6-8AED-2876C62D1B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F1-46D6-8AED-2876C62D1BC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F1-46D6-8AED-2876C62D1BC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87F1-46D6-8AED-2876C62D1BCC}"/>
              </c:ext>
            </c:extLst>
          </c:dPt>
          <c:dLbls>
            <c:dLbl>
              <c:idx val="0"/>
              <c:layout>
                <c:manualLayout>
                  <c:x val="3.4454282151812443E-3"/>
                  <c:y val="-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F1-46D6-8AED-2876C62D1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415901936"/>
        <c:axId val="-1415896496"/>
      </c:barChart>
      <c:catAx>
        <c:axId val="-141590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15896496"/>
        <c:crosses val="autoZero"/>
        <c:auto val="1"/>
        <c:lblAlgn val="ctr"/>
        <c:lblOffset val="100"/>
        <c:noMultiLvlLbl val="0"/>
      </c:catAx>
      <c:valAx>
        <c:axId val="-1415896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41590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E-4975-8AD3-CA14B0292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E-4975-8AD3-CA14B0292E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E-4975-8AD3-CA14B0292E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E-4975-8AD3-CA14B0292EE6}"/>
              </c:ext>
            </c:extLst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E-4975-8AD3-CA14B0292EE6}"/>
              </c:ext>
            </c:extLst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E-4975-8AD3-CA14B0292E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E-4975-8AD3-CA14B0292EE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E-4975-8AD3-CA14B0292E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E-4975-8AD3-CA14B0292EE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EEE-4975-8AD3-CA14B0292E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EEE-4975-8AD3-CA14B029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79</c:v>
                </c:pt>
                <c:pt idx="8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EE-4975-8AD3-CA14B029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15897584"/>
        <c:axId val="-1415897040"/>
      </c:barChart>
      <c:catAx>
        <c:axId val="-141589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15897040"/>
        <c:crosses val="autoZero"/>
        <c:auto val="1"/>
        <c:lblAlgn val="ctr"/>
        <c:lblOffset val="100"/>
        <c:noMultiLvlLbl val="0"/>
      </c:catAx>
      <c:valAx>
        <c:axId val="-141589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1589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79816056050859E-2"/>
          <c:y val="0.18590681032190706"/>
          <c:w val="0.89608081048058652"/>
          <c:h val="0.65447926597551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12 мес. 2023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C-4E91-8BF0-12B9926AB1B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12 мес. 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C-4E91-8BF0-12B9926AB1B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12 мес. 2025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C-4E91-8BF0-12B9926A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-1497654144"/>
        <c:axId val="-1497651424"/>
      </c:barChart>
      <c:catAx>
        <c:axId val="-14976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497651424"/>
        <c:crosses val="autoZero"/>
        <c:auto val="1"/>
        <c:lblAlgn val="ctr"/>
        <c:lblOffset val="100"/>
        <c:noMultiLvlLbl val="0"/>
      </c:catAx>
      <c:valAx>
        <c:axId val="-1497651424"/>
        <c:scaling>
          <c:orientation val="minMax"/>
          <c:max val="3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497654144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401531420142733"/>
          <c:y val="0.82900425842824399"/>
          <c:w val="0.6833711850068328"/>
          <c:h val="0.13391232773691736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7-42F8-9A02-D459729D7FDA}"/>
              </c:ext>
            </c:extLst>
          </c:dPt>
          <c:dPt>
            <c:idx val="1"/>
            <c:bubble3D val="0"/>
            <c:explosion val="21"/>
            <c:spPr>
              <a:solidFill>
                <a:srgbClr val="FF66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7-42F8-9A02-D459729D7FDA}"/>
              </c:ext>
            </c:extLst>
          </c:dPt>
          <c:dPt>
            <c:idx val="2"/>
            <c:bubble3D val="0"/>
            <c:explosion val="16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7-42F8-9A02-D459729D7FDA}"/>
              </c:ext>
            </c:extLst>
          </c:dPt>
          <c:dPt>
            <c:idx val="3"/>
            <c:bubble3D val="0"/>
            <c:explosion val="18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7-42F8-9A02-D459729D7FDA}"/>
              </c:ext>
            </c:extLst>
          </c:dPt>
          <c:dPt>
            <c:idx val="4"/>
            <c:bubble3D val="0"/>
            <c:explosion val="18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A7-42F8-9A02-D459729D7FDA}"/>
              </c:ext>
            </c:extLst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61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A7-42F8-9A02-D459729D7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581696743160024"/>
          <c:y val="1.898899451125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32944228274963E-2"/>
          <c:y val="0.13696322612234679"/>
          <c:w val="0.88142671854734111"/>
          <c:h val="0.7296649092152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88028408491278E-3"/>
                  <c:y val="-4.9597337092365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ED-4E36-805A-E7BB5024A1B3}"/>
                </c:ext>
              </c:extLst>
            </c:dLbl>
            <c:dLbl>
              <c:idx val="1"/>
              <c:layout>
                <c:manualLayout>
                  <c:x val="-1.2298164079753373E-2"/>
                  <c:y val="-1.12022760860833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5ED-4E36-805A-E7BB5024A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мес. 2024</c:v>
                </c:pt>
                <c:pt idx="1">
                  <c:v>12 мес.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825</c:v>
                </c:pt>
                <c:pt idx="1">
                  <c:v>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D-4E36-805A-E7BB5024A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-27"/>
        <c:axId val="-1497656320"/>
        <c:axId val="-1827687616"/>
      </c:barChart>
      <c:catAx>
        <c:axId val="-149765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27687616"/>
        <c:crosses val="autoZero"/>
        <c:auto val="1"/>
        <c:lblAlgn val="ctr"/>
        <c:lblOffset val="100"/>
        <c:noMultiLvlLbl val="0"/>
      </c:catAx>
      <c:valAx>
        <c:axId val="-182768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97656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52</c:v>
                </c:pt>
                <c:pt idx="1">
                  <c:v>88</c:v>
                </c:pt>
                <c:pt idx="2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D-4574-B5CB-ABA5CDB2DD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44</c:v>
                </c:pt>
                <c:pt idx="1">
                  <c:v>33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D-4574-B5CB-ABA5CDB2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27684896"/>
        <c:axId val="-1827684352"/>
        <c:axId val="0"/>
      </c:bar3DChart>
      <c:catAx>
        <c:axId val="-18276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27684352"/>
        <c:crosses val="autoZero"/>
        <c:auto val="1"/>
        <c:lblAlgn val="ctr"/>
        <c:lblOffset val="100"/>
        <c:noMultiLvlLbl val="0"/>
      </c:catAx>
      <c:valAx>
        <c:axId val="-18276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8276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9.0932065350846095E-2"/>
          <c:w val="0.92351990372334136"/>
          <c:h val="0.69109774797142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336284645544112E-2"/>
                  <c:y val="1.29940466121348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D-4177-A8F7-E9F53CB02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991394598842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D-4177-A8F7-E9F53CB02A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6.3165454252274152E-17"/>
                  <c:y val="1.98696366305243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D-4177-A8F7-E9F53CB02A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1D-4177-A8F7-E9F53CB02A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54282151813705E-3"/>
                  <c:y val="-5.32483070223792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1D-4177-A8F7-E9F53CB02A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66269774142332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1D-4177-A8F7-E9F53CB02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851516928"/>
        <c:axId val="-1852189296"/>
      </c:barChart>
      <c:catAx>
        <c:axId val="-18515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852189296"/>
        <c:crosses val="autoZero"/>
        <c:auto val="1"/>
        <c:lblAlgn val="ctr"/>
        <c:lblOffset val="100"/>
        <c:noMultiLvlLbl val="0"/>
      </c:catAx>
      <c:valAx>
        <c:axId val="-1852189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851516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718-9470-3BE2BD1BF0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A-4718-9470-3BE2BD1BF0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A-4718-9470-3BE2BD1BF0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9A-4718-9470-3BE2BD1BF0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9A-4718-9470-3BE2BD1BF0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27F-4240-825A-DC7CD43C2EA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7F-4240-825A-DC7CD43C2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9A-4718-9470-3BE2BD1BF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415895408"/>
        <c:axId val="-1415902480"/>
      </c:barChart>
      <c:catAx>
        <c:axId val="-14158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15902480"/>
        <c:crosses val="autoZero"/>
        <c:auto val="1"/>
        <c:lblAlgn val="ctr"/>
        <c:lblOffset val="100"/>
        <c:noMultiLvlLbl val="0"/>
      </c:catAx>
      <c:valAx>
        <c:axId val="-1415902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415895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F-4BD8-B164-E4D7BFAD0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F-4BD8-B164-E4D7BFAD06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4282151813705E-3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F-4BD8-B164-E4D7BFAD06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F-4BD8-B164-E4D7BFAD06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F-4BD8-B164-E4D7BFAD06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D5E-47BB-A168-0808F3CEE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F-4BD8-B164-E4D7BFAD0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415890512"/>
        <c:axId val="-1415892144"/>
      </c:barChart>
      <c:catAx>
        <c:axId val="-141589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15892144"/>
        <c:crosses val="autoZero"/>
        <c:auto val="1"/>
        <c:lblAlgn val="ctr"/>
        <c:lblOffset val="100"/>
        <c:noMultiLvlLbl val="0"/>
      </c:catAx>
      <c:valAx>
        <c:axId val="-1415892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415890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7-4DC0-B20E-DD7B32FE0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7-4DC0-B20E-DD7B32FE0B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7-4DC0-B20E-DD7B32FE0B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47-4DC0-B20E-DD7B32FE0B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47-4DC0-B20E-DD7B32FE0BE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47-4DC0-B20E-DD7B32FE0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415898672"/>
        <c:axId val="-1415892688"/>
      </c:barChart>
      <c:catAx>
        <c:axId val="-141589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15892688"/>
        <c:crosses val="autoZero"/>
        <c:auto val="1"/>
        <c:lblAlgn val="ctr"/>
        <c:lblOffset val="100"/>
        <c:noMultiLvlLbl val="0"/>
      </c:catAx>
      <c:valAx>
        <c:axId val="-1415892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415898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0.27164</cdr:x>
      <cdr:y>0.51157</cdr:y>
    </cdr:from>
    <cdr:to>
      <cdr:x>0.39526</cdr:x>
      <cdr:y>0.5798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4593" y="3153565"/>
          <a:ext cx="1139801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0.45322</cdr:x>
      <cdr:y>0.54569</cdr:y>
    </cdr:from>
    <cdr:to>
      <cdr:x>0.61578</cdr:x>
      <cdr:y>0.61392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8741" y="3363866"/>
          <a:ext cx="1498835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37</a:t>
          </a: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0.6464</cdr:x>
      <cdr:y>0.30479</cdr:y>
    </cdr:from>
    <cdr:to>
      <cdr:x>0.80896</cdr:x>
      <cdr:y>0.37302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59937" y="1878851"/>
          <a:ext cx="1498836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247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0.49181</cdr:x>
      <cdr:y>0.28349</cdr:y>
    </cdr:from>
    <cdr:to>
      <cdr:x>0.63238</cdr:x>
      <cdr:y>0.43418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7828" y="1070697"/>
          <a:ext cx="688210" cy="56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0.32915</cdr:x>
      <cdr:y>0.31208</cdr:y>
    </cdr:from>
    <cdr:to>
      <cdr:x>0.749</cdr:x>
      <cdr:y>0.80501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47C15316-E8BF-9596-917A-56F705042120}"/>
            </a:ext>
          </a:extLst>
        </cdr:cNvPr>
        <cdr:cNvCxnSpPr/>
      </cdr:nvCxnSpPr>
      <cdr:spPr>
        <a:xfrm xmlns:a="http://schemas.openxmlformats.org/drawingml/2006/main" flipV="1">
          <a:off x="1684163" y="1280527"/>
          <a:ext cx="2148280" cy="20225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0.77798</cdr:x>
      <cdr:y>0.19045</cdr:y>
    </cdr:from>
    <cdr:to>
      <cdr:x>0.91855</cdr:x>
      <cdr:y>0.38147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08882" y="719310"/>
          <a:ext cx="688211" cy="721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0.43376</cdr:x>
      <cdr:y>0.29299</cdr:y>
    </cdr:from>
    <cdr:to>
      <cdr:x>0.507</cdr:x>
      <cdr:y>0.37771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2451303" y="1596570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0.53797</cdr:x>
      <cdr:y>0.53681</cdr:y>
    </cdr:from>
    <cdr:to>
      <cdr:x>0.61121</cdr:x>
      <cdr:y>0.62153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3040264" y="2925198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8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"/>
            <a:ext cx="12192000" cy="1063643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0" y="119443"/>
            <a:ext cx="84010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</a:t>
            </a:r>
            <a:br>
              <a:rPr lang="ru-RU" altLang="ru-RU" b="1" dirty="0">
                <a:latin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</a:rPr>
              <a:t>при осуществлении надзора за гидротехническими сооружениями за 2025 год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3" y="2887097"/>
            <a:ext cx="2032000" cy="20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8087"/>
            <a:ext cx="12206273" cy="6307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-29166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278497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показатели надзорной деятельности по направлению ГТС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72279"/>
              </p:ext>
            </p:extLst>
          </p:nvPr>
        </p:nvGraphicFramePr>
        <p:xfrm>
          <a:off x="0" y="986270"/>
          <a:ext cx="6937828" cy="630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0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63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         и контрольных (надзорных) действий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2221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8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режима постоянного государственного надзора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16149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+56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0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Предупреждения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- 67%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6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4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972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"/>
          <p:cNvSpPr/>
          <p:nvPr/>
        </p:nvSpPr>
        <p:spPr>
          <a:xfrm>
            <a:off x="7634628" y="949086"/>
            <a:ext cx="3912973" cy="161994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                 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мес. 2024 / </a:t>
            </a:r>
            <a:r>
              <a:rPr lang="en-US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b="1" spc="-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мес. 2025)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7097</a:t>
            </a:r>
            <a:r>
              <a:rPr lang="ru-RU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7440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r>
              <a:rPr lang="ru-RU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2</a:t>
            </a:r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</a:t>
            </a:r>
            <a:r>
              <a:rPr lang="ru-RU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28434700"/>
              </p:ext>
            </p:extLst>
          </p:nvPr>
        </p:nvGraphicFramePr>
        <p:xfrm>
          <a:off x="7012697" y="2875684"/>
          <a:ext cx="5116780" cy="441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19"/>
          <p:cNvSpPr/>
          <p:nvPr/>
        </p:nvSpPr>
        <p:spPr>
          <a:xfrm>
            <a:off x="7705725" y="1073511"/>
            <a:ext cx="3581096" cy="176599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259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8919"/>
            <a:ext cx="12191208" cy="6010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5"/>
            <a:ext cx="12192000" cy="598793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54242"/>
            <a:ext cx="8400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Информация по результатам межведомственных выездных оценок органов местного самоуправления Московской области в период подготовки </a:t>
            </a:r>
            <a:br>
              <a:rPr lang="ru-RU" altLang="ru-RU" b="1" dirty="0">
                <a:latin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</a:rPr>
              <a:t>к прохождению весеннего и осеннего половодья и паводка 2025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18723"/>
              </p:ext>
            </p:extLst>
          </p:nvPr>
        </p:nvGraphicFramePr>
        <p:xfrm>
          <a:off x="-791" y="977572"/>
          <a:ext cx="12192001" cy="599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ГТС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Одинцово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Раменское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Пушкино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(Видное)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Воскресенск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Сергеев-Посад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Наро-Фоминск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Руза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Богородск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Балашиха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Щелково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1" y="188103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66354672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4763"/>
            <a:ext cx="12191208" cy="588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5109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Изменения законодательства контрольной (надзорной) деятельности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в области безопасности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3391215" y="996923"/>
            <a:ext cx="877158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</a:t>
            </a:r>
            <a:endParaRPr lang="ru-RU" altLang="ru-RU" sz="1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новый вид нормативного правового акта - федеральные нормы и правила в области безопасности ГТС (ФНП);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требования к экспертам в этой области (в частности, требование об их аттестации);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Разграничены понятия класса ответственности ГТС, устанавливаемого при проектировании, и класса ГТС, определяемого по результатам декларирования их безопасности;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Уточнился понятийный аппарат законодательства о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18 ноября 2024 г. № 349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новый индикатор риска нарушения обязательных требований.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9 сентября 2024 г. № 274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новая форма проверочного листа в области обеспечения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15 ноября 2024 г. № 347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методика определения оцененного в рублях максимального вреда, который может быть причинен жизни, здоровью физических лиц, окружающей среде, имуществу физических и юридических лиц при аварии ГТС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-394983" y="2013367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-371581" y="3719102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6 января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-357099" y="596200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марта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-371581" y="473905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8 февраля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12582" y="2190855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60599" y="1143000"/>
            <a:ext cx="0" cy="2379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63837" y="3736086"/>
            <a:ext cx="0" cy="590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63837" y="4706144"/>
            <a:ext cx="0" cy="713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60599" y="5845480"/>
            <a:ext cx="3238" cy="879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трелка вправо 53"/>
          <p:cNvSpPr/>
          <p:nvPr/>
        </p:nvSpPr>
        <p:spPr>
          <a:xfrm>
            <a:off x="2111122" y="3891638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2113355" y="4904337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2116478" y="6142869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30637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06519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Предоставление государственной услуги по утверждению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деклараций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0603" y="3739910"/>
            <a:ext cx="5627909" cy="27643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87434388"/>
              </p:ext>
            </p:extLst>
          </p:nvPr>
        </p:nvGraphicFramePr>
        <p:xfrm>
          <a:off x="172602" y="1172782"/>
          <a:ext cx="5651325" cy="54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32744" y="353627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577" y="38418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21968" y="1949779"/>
            <a:ext cx="3548888" cy="134463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280551" y="1941809"/>
            <a:ext cx="3390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заявлений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в 2 раза)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50995" y="4068815"/>
            <a:ext cx="54671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+ 8 ЦА РТН)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+ 1 ЦА РТН)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г. в РРГТС внесено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(127 ЦУ РТН + 7 ЦА РТН)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Центральное управление Ростехнадзора в 2025 году поступило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утверждение ДБ, из них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 о предоставлении документов, оформленных надлежащим образом.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832212" y="457493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185881" y="171894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94312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200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/>
          </a:p>
          <a:p>
            <a:pPr lvl="1"/>
            <a:endParaRPr lang="ru-RU" dirty="0"/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§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максимального вреда при аварии на ГТС разработан не в соответствии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b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401850" lvl="1" indent="-342900">
              <a:buFont typeface="Wingdings" panose="05000000000000000000" pitchFamily="2" charset="2"/>
              <a:buChar char="Ø"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850" lvl="1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0211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утверждение </a:t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9404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1732605"/>
            <a:ext cx="5719325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75" y="1732605"/>
            <a:ext cx="6006550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44838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бесхозяйных гидротехнических сооружений в разрезе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2020 - 2025 гг.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79871389"/>
              </p:ext>
            </p:extLst>
          </p:nvPr>
        </p:nvGraphicFramePr>
        <p:xfrm>
          <a:off x="104908" y="1030841"/>
          <a:ext cx="368604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70290097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47625875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24841858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065575321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736658481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13043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 с 2017 года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83002988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316937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952" y="240629"/>
            <a:ext cx="84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нарушений обязательных требований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4944845" y="1637917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44845" y="278385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63908" y="1633513"/>
            <a:ext cx="361950" cy="60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906" y="278105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363" y="1313343"/>
            <a:ext cx="613511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 трем или более критериям безопасности гидротехнического сооружения предельных значений количественных показателей состояния гидротехнического сооружения, соответствующих допустимому уровню риска аварии гидротехнического сооружения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955" y="2391394"/>
            <a:ext cx="61351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в течение более 30 дней подряд нормального подпорного уровня, установленного проектной документацией,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величину более тридцати процентов расстояния между нормальным подпорным уровнем и форсированным подпорным уровнем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водохранилищах образованными гидротехническими сооружениями.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данных из открытых источников)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955" y="3893876"/>
            <a:ext cx="613511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гидротехнического сооружения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3906" y="4281137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948187" y="427326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30505" y="5684808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33256" y="568480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5955" y="5207903"/>
            <a:ext cx="6135111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смены эксплуатирующей гидротехническое сооружение организации </a:t>
            </a:r>
            <a:br>
              <a:rPr lang="ru-RU" sz="1400" dirty="0"/>
            </a:br>
            <a:r>
              <a:rPr lang="ru-RU" sz="1400" dirty="0"/>
              <a:t>и не поступление от новой эксплуатирующей гидротехническое сооружение организации в Ростехнадзор либо его территориальный орган заявления о проведении преддекларационного обследования гидротехнического сооружения в течение трех месяцев с даты смены эксплуатирующей гидротехническое сооружение организации.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" y="1140279"/>
            <a:ext cx="3861735" cy="5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060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1" y="136595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внешних воздействий на ГТС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локализации (ликвидации) аварийных ситуаций на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Организовывать, при необходимости, дежурства специалистов во внеурочное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(117) </a:t>
            </a:r>
            <a:r>
              <a:rPr lang="ru-RU" sz="2000" dirty="0">
                <a:solidFill>
                  <a:srgbClr val="C00000"/>
                </a:solidFill>
              </a:rPr>
              <a:t>(19)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(1305) </a:t>
            </a:r>
            <a:r>
              <a:rPr lang="ru-RU" sz="2000" dirty="0">
                <a:solidFill>
                  <a:srgbClr val="C00000"/>
                </a:solidFill>
              </a:rPr>
              <a:t>(35)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(64) </a:t>
            </a:r>
            <a:r>
              <a:rPr lang="ru-RU" sz="2000" dirty="0">
                <a:solidFill>
                  <a:srgbClr val="C00000"/>
                </a:solidFill>
              </a:rPr>
              <a:t>(8)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(30)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(62) </a:t>
            </a:r>
            <a:r>
              <a:rPr lang="ru-RU" sz="2000" dirty="0">
                <a:solidFill>
                  <a:srgbClr val="C00000"/>
                </a:solidFill>
              </a:rPr>
              <a:t>(2)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(41) </a:t>
            </a:r>
            <a:r>
              <a:rPr lang="ru-RU" sz="2000" dirty="0">
                <a:solidFill>
                  <a:srgbClr val="C00000"/>
                </a:solidFill>
              </a:rPr>
              <a:t>(4)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601" y="5583128"/>
            <a:ext cx="2861576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1619 </a:t>
            </a:r>
            <a:r>
              <a:rPr lang="ru-RU" sz="2000" dirty="0">
                <a:solidFill>
                  <a:srgbClr val="C00000"/>
                </a:solidFill>
              </a:rPr>
              <a:t>Бесхозяйных ГТС: 68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05058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961121"/>
            <a:ext cx="121764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03867" y="4939343"/>
            <a:ext cx="7415733" cy="772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3" y="4023852"/>
            <a:ext cx="7407200" cy="746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0500" y="2934281"/>
            <a:ext cx="7457806" cy="97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98327" y="516439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4846049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258197" y="604939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66" y="5866870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0</a:t>
            </a:r>
            <a:endParaRPr lang="ru-RU" altLang="ru-RU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99367" y="13887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№ 245-а «Об утверждении региональной программы «Обеспечение безопасности гидротехнических сооружений на 2022-2028 годы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9416" y="3013501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20.12.2022 № 758-п 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собственника, или собственник которых неизвестен, либо от права собственности на которые собственник отказался»»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27 марта 2024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399-п «Об утверждении государственной программы Ярославской области «Охрана окружающей среды в Ярославской области»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2024 - 2030 годы и о признании утратившими силу отдельных постановлений Правительства области»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502512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2023г.-2027г.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325888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2022г.-2028г.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45301" y="3281220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2024г.-2030г.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44553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2024г.-2030г.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35200" y="5148305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2025г.-2027г.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98928" y="5871136"/>
            <a:ext cx="7409474" cy="79903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№ 240-пп «Об утверждении региональной программы Тверской области «Обеспечение безопасности гидротехнических сооружений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Тверской области»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98926" y="4905819"/>
            <a:ext cx="7365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6032826"/>
            <a:ext cx="1300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2023г.-2026г.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117668"/>
            <a:ext cx="12192000" cy="5740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0"/>
            <a:ext cx="12192000" cy="111766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117670"/>
            <a:ext cx="12192000" cy="5740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2" y="136595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       за 2025 год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659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поднадзорных гидротехнических сооружений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с распределением по классам и отраслям применения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50360"/>
              </p:ext>
            </p:extLst>
          </p:nvPr>
        </p:nvGraphicFramePr>
        <p:xfrm>
          <a:off x="0" y="970336"/>
          <a:ext cx="12192000" cy="6092015"/>
        </p:xfrm>
        <a:graphic>
          <a:graphicData uri="http://schemas.openxmlformats.org/drawingml/2006/table">
            <a:tbl>
              <a:tblPr firstRow="1" firstCol="1" bandRow="1"/>
              <a:tblGrid>
                <a:gridCol w="7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1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6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ГТС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отраслям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1305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8164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981078"/>
            <a:ext cx="12192000" cy="5916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160" y="15264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внесенных ГТС в Российский регистр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11789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75423" y="6410856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не внесенных ГТС в РРГТС – 69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87772396"/>
              </p:ext>
            </p:extLst>
          </p:nvPr>
        </p:nvGraphicFramePr>
        <p:xfrm>
          <a:off x="-484073" y="661944"/>
          <a:ext cx="7495819" cy="599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48" y="983461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3255" y="3993618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cxnSpLocks/>
            <a:stCxn id="36" idx="1"/>
          </p:cNvCxnSpPr>
          <p:nvPr/>
        </p:nvCxnSpPr>
        <p:spPr>
          <a:xfrm rot="10800000" flipH="1">
            <a:off x="753254" y="3886822"/>
            <a:ext cx="5703421" cy="311109"/>
          </a:xfrm>
          <a:prstGeom prst="bentConnector3">
            <a:avLst>
              <a:gd name="adj1" fmla="val -400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cxnSpLocks/>
            <a:stCxn id="65" idx="1"/>
          </p:cNvCxnSpPr>
          <p:nvPr/>
        </p:nvCxnSpPr>
        <p:spPr>
          <a:xfrm rot="10800000">
            <a:off x="6431012" y="4306083"/>
            <a:ext cx="161703" cy="21805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857" y="1010243"/>
            <a:ext cx="2812496" cy="4426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12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716BBF-4EA5-4A21-D3B7-001126F9D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87" y="5093366"/>
            <a:ext cx="140596" cy="1405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33F09F-C493-98BF-3E43-D5F3CB503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81" y="3779061"/>
            <a:ext cx="140596" cy="1405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DEF652-1EBF-B7F0-8851-2BFDF1166C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11" y="3554013"/>
            <a:ext cx="140596" cy="140596"/>
          </a:xfrm>
          <a:prstGeom prst="rect">
            <a:avLst/>
          </a:prstGeom>
        </p:spPr>
      </p:pic>
      <p:cxnSp>
        <p:nvCxnSpPr>
          <p:cNvPr id="9" name="Соединительная линия уступом 35">
            <a:extLst>
              <a:ext uri="{FF2B5EF4-FFF2-40B4-BE49-F238E27FC236}">
                <a16:creationId xmlns:a16="http://schemas.microsoft.com/office/drawing/2014/main" id="{1C734E24-3F77-175A-D9AB-59DF3A0D2083}"/>
              </a:ext>
            </a:extLst>
          </p:cNvPr>
          <p:cNvCxnSpPr>
            <a:cxnSpLocks/>
          </p:cNvCxnSpPr>
          <p:nvPr/>
        </p:nvCxnSpPr>
        <p:spPr>
          <a:xfrm>
            <a:off x="1144322" y="3149660"/>
            <a:ext cx="4506348" cy="392721"/>
          </a:xfrm>
          <a:prstGeom prst="bentConnector3">
            <a:avLst>
              <a:gd name="adj1" fmla="val 506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AF3575-485A-0708-ACFE-7190D5E0F84C}"/>
              </a:ext>
            </a:extLst>
          </p:cNvPr>
          <p:cNvSpPr txBox="1"/>
          <p:nvPr/>
        </p:nvSpPr>
        <p:spPr>
          <a:xfrm>
            <a:off x="822813" y="2952497"/>
            <a:ext cx="2646629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ГТС на р. Муравка </a:t>
            </a:r>
            <a:br>
              <a:rPr lang="ru-RU" sz="1600" dirty="0"/>
            </a:br>
            <a:r>
              <a:rPr lang="ru-RU" sz="1600" dirty="0"/>
              <a:t>(г.о. Шаховская)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674FCF2-5209-26E9-3D02-13B0F0B4C3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70589" y="3439975"/>
            <a:ext cx="155574" cy="155574"/>
          </a:xfrm>
          <a:prstGeom prst="rect">
            <a:avLst/>
          </a:prstGeom>
        </p:spPr>
      </p:pic>
      <p:cxnSp>
        <p:nvCxnSpPr>
          <p:cNvPr id="43" name="Соединительная линия уступом 35">
            <a:extLst>
              <a:ext uri="{FF2B5EF4-FFF2-40B4-BE49-F238E27FC236}">
                <a16:creationId xmlns:a16="http://schemas.microsoft.com/office/drawing/2014/main" id="{B5A0DD02-D423-AF07-B694-09943B9454B6}"/>
              </a:ext>
            </a:extLst>
          </p:cNvPr>
          <p:cNvCxnSpPr>
            <a:cxnSpLocks/>
          </p:cNvCxnSpPr>
          <p:nvPr/>
        </p:nvCxnSpPr>
        <p:spPr>
          <a:xfrm flipV="1">
            <a:off x="2414847" y="3444112"/>
            <a:ext cx="3661425" cy="14922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35">
            <a:extLst>
              <a:ext uri="{FF2B5EF4-FFF2-40B4-BE49-F238E27FC236}">
                <a16:creationId xmlns:a16="http://schemas.microsoft.com/office/drawing/2014/main" id="{E5501AD9-6A10-F253-DB7F-F1BBEFE8395E}"/>
              </a:ext>
            </a:extLst>
          </p:cNvPr>
          <p:cNvCxnSpPr>
            <a:cxnSpLocks/>
          </p:cNvCxnSpPr>
          <p:nvPr/>
        </p:nvCxnSpPr>
        <p:spPr>
          <a:xfrm flipV="1">
            <a:off x="2642329" y="5093103"/>
            <a:ext cx="3289574" cy="5809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8054FD6-61D3-3650-7DA1-5620DFED3B0D}"/>
              </a:ext>
            </a:extLst>
          </p:cNvPr>
          <p:cNvSpPr txBox="1"/>
          <p:nvPr/>
        </p:nvSpPr>
        <p:spPr>
          <a:xfrm>
            <a:off x="952444" y="4667124"/>
            <a:ext cx="255415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на реке Жмучка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(г.о. Богородский)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82C619-FA7C-32CB-BB32-BA670C7CA3C1}"/>
              </a:ext>
            </a:extLst>
          </p:cNvPr>
          <p:cNvSpPr txBox="1"/>
          <p:nvPr/>
        </p:nvSpPr>
        <p:spPr>
          <a:xfrm>
            <a:off x="2161538" y="5472581"/>
            <a:ext cx="2554154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ГТС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(г.о. Зарайск)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0531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Проведение проверок постоянного государственного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45698750"/>
              </p:ext>
            </p:extLst>
          </p:nvPr>
        </p:nvGraphicFramePr>
        <p:xfrm>
          <a:off x="1485108" y="848713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3" y="142027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гидротехнических сооружениях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1641856"/>
            <a:ext cx="10938336" cy="4535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C:\Users\user\Desktop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12" y="1641852"/>
            <a:ext cx="2646188" cy="453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D6252-6529-D1FF-4C6A-DBC4574E7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444" y="1641852"/>
            <a:ext cx="2557748" cy="4535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CE199-3B15-993B-EEE7-B8779BA81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377429" y="2529138"/>
            <a:ext cx="4535579" cy="27610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4BAB63-3459-31FB-9737-5BE68A4B63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5" b="20316"/>
          <a:stretch/>
        </p:blipFill>
        <p:spPr bwMode="auto">
          <a:xfrm>
            <a:off x="6274949" y="1641851"/>
            <a:ext cx="2436546" cy="4535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970336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90266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Правообладатели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03649" y="12941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6275" y="1526657"/>
            <a:ext cx="2666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ФЕДЕРАЛЬНАЯ/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4 %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66 %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11683" y="1788424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4 %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50188403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319816" y="4341094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000334" y="530552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21%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V="1">
            <a:off x="9080938" y="4634086"/>
            <a:ext cx="1135454" cy="1422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V="1">
            <a:off x="7745255" y="2172529"/>
            <a:ext cx="1439608" cy="7902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7257739" y="2188534"/>
            <a:ext cx="200391" cy="777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5764245" y="2750096"/>
            <a:ext cx="1398593" cy="402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cxnSpLocks/>
          </p:cNvCxnSpPr>
          <p:nvPr/>
        </p:nvCxnSpPr>
        <p:spPr>
          <a:xfrm flipV="1">
            <a:off x="5289943" y="4867734"/>
            <a:ext cx="1321740" cy="69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25516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нарушения, выявленные при осуществлении надзора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за гидротехническими сооружениями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319" y="1389116"/>
            <a:ext cx="120245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гидротехнических сооружений (ГТС) осуществляется в нарушение утвержденных федеральных норм и правил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произведен и не согласован в установленном порядке расчет размера максимального вреда, который может быть причинен жизни, здоровью физических лиц, имуществу физических и юридических лиц в результате аварии ГТС;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договор обязательного страхования гражданской ответственности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причинение вреда в результате аварии на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обеспечена необходимая квалификация работников, обслуживающих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проведено преддекларационное обследование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утвержденная в установленном порядке декларация безопасности ГТС;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ГТС не внесены в Российский регистр гидротехнических сооружений;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работы по текущему ремонту тела плотины и водосборного сооружения, что отрицательно сказывается как на состоянии водного объекта, </a:t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состоянии ГТС.</a:t>
            </a:r>
            <a:endParaRPr lang="ru-RU" sz="23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14820</TotalTime>
  <Words>2195</Words>
  <Application>Microsoft Office PowerPoint</Application>
  <PresentationFormat>Широкоэкранный</PresentationFormat>
  <Paragraphs>635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Пользователь</cp:lastModifiedBy>
  <cp:revision>539</cp:revision>
  <cp:lastPrinted>2024-02-06T13:38:30Z</cp:lastPrinted>
  <dcterms:created xsi:type="dcterms:W3CDTF">2018-12-06T15:25:48Z</dcterms:created>
  <dcterms:modified xsi:type="dcterms:W3CDTF">2026-02-26T11:45:48Z</dcterms:modified>
</cp:coreProperties>
</file>